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0" r:id="rId5"/>
    <p:sldId id="268" r:id="rId6"/>
    <p:sldId id="269" r:id="rId7"/>
    <p:sldId id="258" r:id="rId8"/>
    <p:sldId id="259" r:id="rId9"/>
    <p:sldId id="270" r:id="rId10"/>
    <p:sldId id="261" r:id="rId11"/>
    <p:sldId id="264" r:id="rId12"/>
    <p:sldId id="278" r:id="rId13"/>
    <p:sldId id="272" r:id="rId14"/>
    <p:sldId id="273" r:id="rId15"/>
    <p:sldId id="265" r:id="rId16"/>
    <p:sldId id="275" r:id="rId17"/>
    <p:sldId id="276" r:id="rId18"/>
    <p:sldId id="271" r:id="rId19"/>
    <p:sldId id="274" r:id="rId20"/>
    <p:sldId id="266" r:id="rId21"/>
    <p:sldId id="267" r:id="rId22"/>
    <p:sldId id="277" r:id="rId23"/>
    <p:sldId id="2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882"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2F5B0B-C603-4A9F-B1F0-DB3B28D0BF1B}"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8BFEC-9431-476A-95D6-18DD776CCE45}" type="slidenum">
              <a:rPr lang="en-GB" smtClean="0"/>
              <a:t>‹#›</a:t>
            </a:fld>
            <a:endParaRPr lang="en-GB"/>
          </a:p>
        </p:txBody>
      </p:sp>
    </p:spTree>
    <p:extLst>
      <p:ext uri="{BB962C8B-B14F-4D97-AF65-F5344CB8AC3E}">
        <p14:creationId xmlns:p14="http://schemas.microsoft.com/office/powerpoint/2010/main" val="107457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2F5B0B-C603-4A9F-B1F0-DB3B28D0BF1B}"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8BFEC-9431-476A-95D6-18DD776CCE45}" type="slidenum">
              <a:rPr lang="en-GB" smtClean="0"/>
              <a:t>‹#›</a:t>
            </a:fld>
            <a:endParaRPr lang="en-GB"/>
          </a:p>
        </p:txBody>
      </p:sp>
    </p:spTree>
    <p:extLst>
      <p:ext uri="{BB962C8B-B14F-4D97-AF65-F5344CB8AC3E}">
        <p14:creationId xmlns:p14="http://schemas.microsoft.com/office/powerpoint/2010/main" val="427445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2F5B0B-C603-4A9F-B1F0-DB3B28D0BF1B}"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8BFEC-9431-476A-95D6-18DD776CCE45}" type="slidenum">
              <a:rPr lang="en-GB" smtClean="0"/>
              <a:t>‹#›</a:t>
            </a:fld>
            <a:endParaRPr lang="en-GB"/>
          </a:p>
        </p:txBody>
      </p:sp>
    </p:spTree>
    <p:extLst>
      <p:ext uri="{BB962C8B-B14F-4D97-AF65-F5344CB8AC3E}">
        <p14:creationId xmlns:p14="http://schemas.microsoft.com/office/powerpoint/2010/main" val="138916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2F5B0B-C603-4A9F-B1F0-DB3B28D0BF1B}"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8BFEC-9431-476A-95D6-18DD776CCE45}" type="slidenum">
              <a:rPr lang="en-GB" smtClean="0"/>
              <a:t>‹#›</a:t>
            </a:fld>
            <a:endParaRPr lang="en-GB"/>
          </a:p>
        </p:txBody>
      </p:sp>
    </p:spTree>
    <p:extLst>
      <p:ext uri="{BB962C8B-B14F-4D97-AF65-F5344CB8AC3E}">
        <p14:creationId xmlns:p14="http://schemas.microsoft.com/office/powerpoint/2010/main" val="14341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F5B0B-C603-4A9F-B1F0-DB3B28D0BF1B}" type="datetimeFigureOut">
              <a:rPr lang="en-GB" smtClean="0"/>
              <a:t>06/05/2020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8BFEC-9431-476A-95D6-18DD776CCE45}" type="slidenum">
              <a:rPr lang="en-GB" smtClean="0"/>
              <a:t>‹#›</a:t>
            </a:fld>
            <a:endParaRPr lang="en-GB"/>
          </a:p>
        </p:txBody>
      </p:sp>
    </p:spTree>
    <p:extLst>
      <p:ext uri="{BB962C8B-B14F-4D97-AF65-F5344CB8AC3E}">
        <p14:creationId xmlns:p14="http://schemas.microsoft.com/office/powerpoint/2010/main" val="391340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2F5B0B-C603-4A9F-B1F0-DB3B28D0BF1B}"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28BFEC-9431-476A-95D6-18DD776CCE45}" type="slidenum">
              <a:rPr lang="en-GB" smtClean="0"/>
              <a:t>‹#›</a:t>
            </a:fld>
            <a:endParaRPr lang="en-GB"/>
          </a:p>
        </p:txBody>
      </p:sp>
    </p:spTree>
    <p:extLst>
      <p:ext uri="{BB962C8B-B14F-4D97-AF65-F5344CB8AC3E}">
        <p14:creationId xmlns:p14="http://schemas.microsoft.com/office/powerpoint/2010/main" val="365011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2F5B0B-C603-4A9F-B1F0-DB3B28D0BF1B}" type="datetimeFigureOut">
              <a:rPr lang="en-GB" smtClean="0"/>
              <a:t>06/05/2020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28BFEC-9431-476A-95D6-18DD776CCE45}" type="slidenum">
              <a:rPr lang="en-GB" smtClean="0"/>
              <a:t>‹#›</a:t>
            </a:fld>
            <a:endParaRPr lang="en-GB"/>
          </a:p>
        </p:txBody>
      </p:sp>
    </p:spTree>
    <p:extLst>
      <p:ext uri="{BB962C8B-B14F-4D97-AF65-F5344CB8AC3E}">
        <p14:creationId xmlns:p14="http://schemas.microsoft.com/office/powerpoint/2010/main" val="280978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2F5B0B-C603-4A9F-B1F0-DB3B28D0BF1B}" type="datetimeFigureOut">
              <a:rPr lang="en-GB" smtClean="0"/>
              <a:t>06/05/2020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28BFEC-9431-476A-95D6-18DD776CCE45}" type="slidenum">
              <a:rPr lang="en-GB" smtClean="0"/>
              <a:t>‹#›</a:t>
            </a:fld>
            <a:endParaRPr lang="en-GB"/>
          </a:p>
        </p:txBody>
      </p:sp>
    </p:spTree>
    <p:extLst>
      <p:ext uri="{BB962C8B-B14F-4D97-AF65-F5344CB8AC3E}">
        <p14:creationId xmlns:p14="http://schemas.microsoft.com/office/powerpoint/2010/main" val="330973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F5B0B-C603-4A9F-B1F0-DB3B28D0BF1B}" type="datetimeFigureOut">
              <a:rPr lang="en-GB" smtClean="0"/>
              <a:t>06/05/2020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28BFEC-9431-476A-95D6-18DD776CCE45}" type="slidenum">
              <a:rPr lang="en-GB" smtClean="0"/>
              <a:t>‹#›</a:t>
            </a:fld>
            <a:endParaRPr lang="en-GB"/>
          </a:p>
        </p:txBody>
      </p:sp>
    </p:spTree>
    <p:extLst>
      <p:ext uri="{BB962C8B-B14F-4D97-AF65-F5344CB8AC3E}">
        <p14:creationId xmlns:p14="http://schemas.microsoft.com/office/powerpoint/2010/main" val="314409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F5B0B-C603-4A9F-B1F0-DB3B28D0BF1B}"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28BFEC-9431-476A-95D6-18DD776CCE45}" type="slidenum">
              <a:rPr lang="en-GB" smtClean="0"/>
              <a:t>‹#›</a:t>
            </a:fld>
            <a:endParaRPr lang="en-GB"/>
          </a:p>
        </p:txBody>
      </p:sp>
    </p:spTree>
    <p:extLst>
      <p:ext uri="{BB962C8B-B14F-4D97-AF65-F5344CB8AC3E}">
        <p14:creationId xmlns:p14="http://schemas.microsoft.com/office/powerpoint/2010/main" val="127895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F5B0B-C603-4A9F-B1F0-DB3B28D0BF1B}" type="datetimeFigureOut">
              <a:rPr lang="en-GB" smtClean="0"/>
              <a:t>06/05/2020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28BFEC-9431-476A-95D6-18DD776CCE45}" type="slidenum">
              <a:rPr lang="en-GB" smtClean="0"/>
              <a:t>‹#›</a:t>
            </a:fld>
            <a:endParaRPr lang="en-GB"/>
          </a:p>
        </p:txBody>
      </p:sp>
    </p:spTree>
    <p:extLst>
      <p:ext uri="{BB962C8B-B14F-4D97-AF65-F5344CB8AC3E}">
        <p14:creationId xmlns:p14="http://schemas.microsoft.com/office/powerpoint/2010/main" val="362944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F5B0B-C603-4A9F-B1F0-DB3B28D0BF1B}" type="datetimeFigureOut">
              <a:rPr lang="en-GB" smtClean="0"/>
              <a:t>06/05/2020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8BFEC-9431-476A-95D6-18DD776CCE45}" type="slidenum">
              <a:rPr lang="en-GB" smtClean="0"/>
              <a:t>‹#›</a:t>
            </a:fld>
            <a:endParaRPr lang="en-GB"/>
          </a:p>
        </p:txBody>
      </p:sp>
    </p:spTree>
    <p:extLst>
      <p:ext uri="{BB962C8B-B14F-4D97-AF65-F5344CB8AC3E}">
        <p14:creationId xmlns:p14="http://schemas.microsoft.com/office/powerpoint/2010/main" val="2559813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hortbreakshackney.com/" TargetMode="External"/><Relationship Id="rId2" Type="http://schemas.openxmlformats.org/officeDocument/2006/relationships/hyperlink" Target="mailto:Short.Breaks@hackney.gov.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endiags@learningtrust.co.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earch3.openobjects.com/mediamanager/hackney/fsd/files/gcse_and_a_level_exams_during_pandemic_-_latest_results_guidance_prospects_summary_april_2020.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interest.co.uk/diannesandler/" TargetMode="External"/><Relationship Id="rId3" Type="http://schemas.openxmlformats.org/officeDocument/2006/relationships/hyperlink" Target="mailto:Ruth.Zialor@learningtrust.co.uk" TargetMode="External"/><Relationship Id="rId7" Type="http://schemas.openxmlformats.org/officeDocument/2006/relationships/hyperlink" Target="mailto:Mamtut.Cham@learningtrust.co.uk" TargetMode="External"/><Relationship Id="rId2" Type="http://schemas.openxmlformats.org/officeDocument/2006/relationships/hyperlink" Target="mailto:Sasha.Lysons@learningtrust.co.uk" TargetMode="External"/><Relationship Id="rId1" Type="http://schemas.openxmlformats.org/officeDocument/2006/relationships/slideLayout" Target="../slideLayouts/slideLayout2.xml"/><Relationship Id="rId6" Type="http://schemas.openxmlformats.org/officeDocument/2006/relationships/hyperlink" Target="mailto:Joanna.Matheson@learningtrust.co.uk" TargetMode="External"/><Relationship Id="rId5" Type="http://schemas.openxmlformats.org/officeDocument/2006/relationships/hyperlink" Target="mailto:dianne.sandler@learningtrust.co.uk" TargetMode="External"/><Relationship Id="rId4" Type="http://schemas.openxmlformats.org/officeDocument/2006/relationships/hyperlink" Target="mailto:Livia.Slemender@learningtrust.co.u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earningtrust.co.uk/content/mental-health-and-wellbeing-resourc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hackneylocaloffer.co.uk/kb5/hackney/localoffer/advice.page?id=EzGp60ZySl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spaceoxford.com/survey" TargetMode="External"/><Relationship Id="rId2" Type="http://schemas.openxmlformats.org/officeDocument/2006/relationships/hyperlink" Target="https://www.lawsonlab.co.uk/covid-19?dm_i=4U0R,C1R0,PHHW4,1CKH1,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uh-tr.sltinfo@nhs.net" TargetMode="External"/><Relationship Id="rId2" Type="http://schemas.openxmlformats.org/officeDocument/2006/relationships/hyperlink" Target="https://gethackneytalking.co.uk/explaining-covid-19-coronavirus-to-children-and-young-peopl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hiddendisabilitiesstore.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ackneylocaloffer.co.uk/coronavirus-send-resources" TargetMode="External"/><Relationship Id="rId2" Type="http://schemas.openxmlformats.org/officeDocument/2006/relationships/hyperlink" Target="http://www.hackneylocaloffer.co.uk/team-updat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closure-of-educational-settings-information-for-parents-and-carers?utm_source=1910d343-1533-404f-a176-c51428eff6b6&amp;utm_medium=email&amp;utm_campaign=govuk-notifications&amp;utm_content=immediate" TargetMode="External"/><Relationship Id="rId2" Type="http://schemas.openxmlformats.org/officeDocument/2006/relationships/hyperlink" Target="mailto:DfE.CoronavirusHelpline@education.gov.uk" TargetMode="External"/><Relationship Id="rId1" Type="http://schemas.openxmlformats.org/officeDocument/2006/relationships/slideLayout" Target="../slideLayouts/slideLayout2.xml"/><Relationship Id="rId4" Type="http://schemas.openxmlformats.org/officeDocument/2006/relationships/hyperlink" Target="https://ihv.us5.list-manage.com/track/click?u=6d0ffa0c0970ad395fc6324ad&amp;id=61454bebc5&amp;e=6c569aca50"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starline.org.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ouncilfordisabledchildren.org.uk/help-resources/resources/covid-19-support-and-guida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earch3.openobjects.com/mediamanager/hackney/fsd/files/covid-19_resources_for_parents-carers_camh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204864"/>
            <a:ext cx="7772400" cy="1470025"/>
          </a:xfrm>
        </p:spPr>
        <p:txBody>
          <a:bodyPr/>
          <a:lstStyle/>
          <a:p>
            <a:r>
              <a:rPr lang="en-GB" dirty="0" smtClean="0"/>
              <a:t>Information for children with SEND during Covid-19 lockdown</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2"/>
            <a:ext cx="1704975" cy="1019810"/>
          </a:xfrm>
          <a:prstGeom prst="rect">
            <a:avLst/>
          </a:prstGeom>
          <a:noFill/>
          <a:ln>
            <a:noFill/>
          </a:ln>
        </p:spPr>
      </p:pic>
      <p:sp>
        <p:nvSpPr>
          <p:cNvPr id="5" name="TextBox 4"/>
          <p:cNvSpPr txBox="1"/>
          <p:nvPr/>
        </p:nvSpPr>
        <p:spPr>
          <a:xfrm>
            <a:off x="1554285" y="3861048"/>
            <a:ext cx="6264696" cy="1754326"/>
          </a:xfrm>
          <a:prstGeom prst="rect">
            <a:avLst/>
          </a:prstGeom>
          <a:noFill/>
        </p:spPr>
        <p:txBody>
          <a:bodyPr wrap="square" rtlCol="0">
            <a:spAutoFit/>
          </a:bodyPr>
          <a:lstStyle/>
          <a:p>
            <a:r>
              <a:rPr lang="en-GB" dirty="0" smtClean="0"/>
              <a:t>We understand that times are hard for everyone right now but especially for those having to stay home with a SEND child while services are closed. Hackney Ark Resource Centre and Hackney Local Offer co-ordinator have put together this newsletter to share information from local services to help you get through this time.  We hope its helpful and stay safe, Sarah and Ella</a:t>
            </a:r>
            <a:endParaRPr lang="en-GB" dirty="0"/>
          </a:p>
        </p:txBody>
      </p:sp>
      <p:pic>
        <p:nvPicPr>
          <p:cNvPr id="4098"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0"/>
            <a:ext cx="3779912" cy="199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626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Short breaks </a:t>
            </a:r>
            <a:endParaRPr lang="en-GB" u="sng"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a:t>The Short Breaks team are still available for queries Monday - Friday 9am - 5pm.</a:t>
            </a:r>
          </a:p>
          <a:p>
            <a:pPr marL="0" indent="0">
              <a:buNone/>
            </a:pPr>
            <a:r>
              <a:rPr lang="en-GB" dirty="0"/>
              <a:t>Short Breaks offer - COVID 19 temporary changes and increased flexibility extended - Due to the impact of COVID 19, a number of children and young people are not able to access their usual Short Breaks, either because the carer is unavailable, the Short Breaks provider has had to close/cancel their activities or because you are unable to spend your Individual Budget on your prepaid card. Due to these current exceptional circumstances Short Breaks are offering families some alternative support to the standard Short Break offer and will be allowing families the opportunity to purchase equipment and toys such as outdoor play equipment, books, arts and craft materials, etc. There are restrictions to this offer so please contact the service if you haven’t already received information from them. </a:t>
            </a:r>
          </a:p>
          <a:p>
            <a:pPr marL="0" indent="0">
              <a:buNone/>
            </a:pPr>
            <a:r>
              <a:rPr lang="en-GB" dirty="0"/>
              <a:t>Phone 020 8356 6796</a:t>
            </a:r>
          </a:p>
          <a:p>
            <a:pPr marL="0" indent="0">
              <a:buNone/>
            </a:pPr>
            <a:r>
              <a:rPr lang="en-GB" dirty="0"/>
              <a:t>e-mail: </a:t>
            </a:r>
            <a:r>
              <a:rPr lang="en-GB" u="sng" dirty="0">
                <a:hlinkClick r:id="rId2"/>
              </a:rPr>
              <a:t>Short.Breaks@hackney.gov.uk</a:t>
            </a:r>
            <a:endParaRPr lang="en-GB" dirty="0"/>
          </a:p>
          <a:p>
            <a:pPr marL="0" indent="0">
              <a:buNone/>
            </a:pPr>
            <a:r>
              <a:rPr lang="en-GB" dirty="0"/>
              <a:t>Web: </a:t>
            </a:r>
            <a:r>
              <a:rPr lang="en-GB" u="sng" dirty="0">
                <a:hlinkClick r:id="rId3"/>
              </a:rPr>
              <a:t>www.shortbreakshackney.com</a:t>
            </a:r>
            <a:endParaRPr lang="en-GB" dirty="0"/>
          </a:p>
          <a:p>
            <a:pPr marL="0" indent="0">
              <a:buNone/>
            </a:pPr>
            <a:endParaRPr lang="en-GB" dirty="0"/>
          </a:p>
        </p:txBody>
      </p:sp>
    </p:spTree>
    <p:extLst>
      <p:ext uri="{BB962C8B-B14F-4D97-AF65-F5344CB8AC3E}">
        <p14:creationId xmlns:p14="http://schemas.microsoft.com/office/powerpoint/2010/main" val="1132734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SENDIAGS</a:t>
            </a:r>
            <a:endParaRPr lang="en-GB" u="sng" dirty="0"/>
          </a:p>
        </p:txBody>
      </p:sp>
      <p:sp>
        <p:nvSpPr>
          <p:cNvPr id="3" name="Content Placeholder 2"/>
          <p:cNvSpPr>
            <a:spLocks noGrp="1"/>
          </p:cNvSpPr>
          <p:nvPr>
            <p:ph idx="1"/>
          </p:nvPr>
        </p:nvSpPr>
        <p:spPr/>
        <p:txBody>
          <a:bodyPr/>
          <a:lstStyle/>
          <a:p>
            <a:pPr marL="0" indent="0">
              <a:buNone/>
            </a:pPr>
            <a:r>
              <a:rPr lang="en-GB" dirty="0"/>
              <a:t>SENDIAGS, the impartial SEND information, advice and support service, are still working remotely and available for advice by phone. Please contact the service coordinator who will arrange for a team member to call you back.</a:t>
            </a:r>
          </a:p>
          <a:p>
            <a:pPr marL="0" indent="0">
              <a:buNone/>
            </a:pPr>
            <a:r>
              <a:rPr lang="en-GB" dirty="0"/>
              <a:t>Phone: 07500 066 513</a:t>
            </a:r>
          </a:p>
          <a:p>
            <a:pPr marL="0" indent="0">
              <a:buNone/>
            </a:pPr>
            <a:r>
              <a:rPr lang="en-GB" dirty="0"/>
              <a:t>e-mail: </a:t>
            </a:r>
            <a:r>
              <a:rPr lang="en-GB" u="sng" dirty="0">
                <a:hlinkClick r:id="rId2"/>
              </a:rPr>
              <a:t>sendiags@learningtrust.co.uk</a:t>
            </a:r>
            <a:endParaRPr lang="en-GB" dirty="0"/>
          </a:p>
          <a:p>
            <a:pPr marL="0" indent="0">
              <a:buNone/>
            </a:pPr>
            <a:endParaRPr lang="en-GB" dirty="0"/>
          </a:p>
        </p:txBody>
      </p:sp>
    </p:spTree>
    <p:extLst>
      <p:ext uri="{BB962C8B-B14F-4D97-AF65-F5344CB8AC3E}">
        <p14:creationId xmlns:p14="http://schemas.microsoft.com/office/powerpoint/2010/main" val="2402255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GB" b="1" u="sng" dirty="0"/>
              <a:t>Prospects Careers Service (part of Shaw Trust)</a:t>
            </a:r>
            <a:r>
              <a:rPr lang="en-GB" dirty="0"/>
              <a:t/>
            </a:r>
            <a:br>
              <a:rPr lang="en-GB" dirty="0"/>
            </a:b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Prospects </a:t>
            </a:r>
            <a:r>
              <a:rPr lang="en-GB" dirty="0"/>
              <a:t>have also produced a useful summary of the exam result arrangements for this </a:t>
            </a:r>
            <a:r>
              <a:rPr lang="en-GB" dirty="0" smtClean="0"/>
              <a:t>year:</a:t>
            </a:r>
          </a:p>
          <a:p>
            <a:pPr marL="0" indent="0">
              <a:buNone/>
            </a:pPr>
            <a:r>
              <a:rPr lang="en-GB" dirty="0">
                <a:hlinkClick r:id="rId2"/>
              </a:rPr>
              <a:t>https://search3.openobjects.com/mediamanager/hackney/fsd/files/gcse_and_a_level_exams_during_pandemic_-_latest_results_guidance_prospects_summary_april_2020.pdf</a:t>
            </a:r>
            <a:r>
              <a:rPr lang="en-GB" dirty="0"/>
              <a:t> </a:t>
            </a:r>
          </a:p>
          <a:p>
            <a:pPr marL="0" indent="0">
              <a:buNone/>
            </a:pPr>
            <a:r>
              <a:rPr lang="en-GB" dirty="0" smtClean="0"/>
              <a:t>All </a:t>
            </a:r>
            <a:r>
              <a:rPr lang="en-GB" dirty="0"/>
              <a:t>settings are working with the government to try to limit any disadvantage to young people that have worked so hard for this important time in their lives. </a:t>
            </a:r>
          </a:p>
          <a:p>
            <a:pPr marL="0" indent="0">
              <a:buNone/>
            </a:pPr>
            <a:r>
              <a:rPr lang="en-GB" dirty="0"/>
              <a:t>Prospects Careers Service are still operational by phone and can advise parents and carers and young people themselves about education, training and employment options for next year. The service has a specialist SEND advisor: </a:t>
            </a:r>
          </a:p>
          <a:p>
            <a:pPr marL="0" indent="0">
              <a:buNone/>
            </a:pPr>
            <a:r>
              <a:rPr lang="en-GB" dirty="0"/>
              <a:t>Phone: 020 8356 2664 (Prospects office)</a:t>
            </a:r>
          </a:p>
          <a:p>
            <a:pPr marL="0" indent="0">
              <a:buNone/>
            </a:pPr>
            <a:r>
              <a:rPr lang="en-GB" dirty="0"/>
              <a:t>Phone: 07769 648 664 ( SEND advisor Bryan Taylor</a:t>
            </a:r>
            <a:r>
              <a:rPr lang="en-GB" dirty="0" smtClean="0"/>
              <a:t>)</a:t>
            </a:r>
          </a:p>
        </p:txBody>
      </p:sp>
    </p:spTree>
    <p:extLst>
      <p:ext uri="{BB962C8B-B14F-4D97-AF65-F5344CB8AC3E}">
        <p14:creationId xmlns:p14="http://schemas.microsoft.com/office/powerpoint/2010/main" val="3499396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Inclusion and Specialist Support Team</a:t>
            </a:r>
            <a:br>
              <a:rPr lang="en-GB" u="sng" dirty="0"/>
            </a:br>
            <a:endParaRPr lang="en-GB" u="sng"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Inclusion </a:t>
            </a:r>
            <a:r>
              <a:rPr lang="en-GB" dirty="0"/>
              <a:t>and Specialist Support Team, Area </a:t>
            </a:r>
            <a:r>
              <a:rPr lang="en-GB" dirty="0" err="1"/>
              <a:t>SENCos</a:t>
            </a:r>
            <a:r>
              <a:rPr lang="en-GB" dirty="0"/>
              <a:t>, Portage and specialist visual and hearing impairment teams are continuing to work with families know to their services and are happy to provide advice and appropriately signpost to individuals within the teams if appropriate. Resource packs are available on request. Social Stories are available on Hackney’s Local Offer website or by request that explain the situation and help children understand the impact of it and the need for different behaviour at this time. </a:t>
            </a:r>
          </a:p>
          <a:p>
            <a:pPr marL="0" indent="0">
              <a:buNone/>
            </a:pPr>
            <a:r>
              <a:rPr lang="en-GB" dirty="0"/>
              <a:t>Contact: </a:t>
            </a:r>
            <a:r>
              <a:rPr lang="en-GB" dirty="0" err="1"/>
              <a:t>Quita</a:t>
            </a:r>
            <a:r>
              <a:rPr lang="en-GB" dirty="0"/>
              <a:t> - Team Lead Inclusion and Specialist Support 020 8820 7233 (work)</a:t>
            </a:r>
          </a:p>
          <a:p>
            <a:endParaRPr lang="en-GB" dirty="0"/>
          </a:p>
        </p:txBody>
      </p:sp>
    </p:spTree>
    <p:extLst>
      <p:ext uri="{BB962C8B-B14F-4D97-AF65-F5344CB8AC3E}">
        <p14:creationId xmlns:p14="http://schemas.microsoft.com/office/powerpoint/2010/main" val="363629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 y="1268760"/>
            <a:ext cx="8229600" cy="5112568"/>
          </a:xfrm>
        </p:spPr>
        <p:txBody>
          <a:bodyPr>
            <a:noAutofit/>
          </a:bodyPr>
          <a:lstStyle/>
          <a:p>
            <a:pPr marL="0" indent="0">
              <a:buNone/>
            </a:pPr>
            <a:r>
              <a:rPr lang="en-GB" sz="1800" dirty="0"/>
              <a:t>The Early Support Team </a:t>
            </a:r>
            <a:r>
              <a:rPr lang="en-GB" sz="1800" dirty="0" smtClean="0"/>
              <a:t>have </a:t>
            </a:r>
            <a:r>
              <a:rPr lang="en-GB" sz="1800" dirty="0"/>
              <a:t>compiled an activities pack of resources to suit varying levels of need. </a:t>
            </a:r>
            <a:r>
              <a:rPr lang="en-GB" sz="1800" dirty="0" smtClean="0"/>
              <a:t>The </a:t>
            </a:r>
            <a:r>
              <a:rPr lang="en-GB" sz="1800" dirty="0"/>
              <a:t>team can send the pack to settings and families via email (or hard copies can be sent by mail if more convenient for some families). </a:t>
            </a:r>
          </a:p>
          <a:p>
            <a:pPr marL="0" indent="0">
              <a:buNone/>
            </a:pPr>
            <a:r>
              <a:rPr lang="en-GB" sz="1800" dirty="0" smtClean="0"/>
              <a:t>These </a:t>
            </a:r>
            <a:r>
              <a:rPr lang="en-GB" sz="1800" dirty="0"/>
              <a:t>resources range from simple games and activities to play with and without toys, a massage story, online activities for children with autism and much more.</a:t>
            </a:r>
          </a:p>
          <a:p>
            <a:pPr marL="0" indent="0">
              <a:buNone/>
            </a:pPr>
            <a:r>
              <a:rPr lang="en-GB" sz="1800" dirty="0" smtClean="0"/>
              <a:t>If </a:t>
            </a:r>
            <a:r>
              <a:rPr lang="en-GB" sz="1800" dirty="0"/>
              <a:t>you would like a copy of the resource pack please e-mail a member of the Early Support Team. Contact details </a:t>
            </a:r>
            <a:r>
              <a:rPr lang="en-GB" sz="1800" dirty="0" smtClean="0"/>
              <a:t>below:</a:t>
            </a:r>
            <a:endParaRPr lang="en-GB" sz="1800" dirty="0"/>
          </a:p>
          <a:p>
            <a:pPr marL="0" indent="0">
              <a:buNone/>
            </a:pPr>
            <a:r>
              <a:rPr lang="en-GB" sz="1800" dirty="0" smtClean="0"/>
              <a:t>Sasha </a:t>
            </a:r>
            <a:r>
              <a:rPr lang="en-GB" sz="1800" dirty="0" err="1"/>
              <a:t>Lysons</a:t>
            </a:r>
            <a:r>
              <a:rPr lang="en-GB" sz="1800" dirty="0"/>
              <a:t> </a:t>
            </a:r>
            <a:r>
              <a:rPr lang="en-GB" sz="1800" dirty="0" smtClean="0">
                <a:hlinkClick r:id="rId2"/>
              </a:rPr>
              <a:t>Sasha.Lysons@learningtrust.co.uk</a:t>
            </a:r>
            <a:r>
              <a:rPr lang="en-GB" sz="1800" dirty="0"/>
              <a:t> </a:t>
            </a:r>
          </a:p>
          <a:p>
            <a:pPr marL="0" indent="0">
              <a:buNone/>
            </a:pPr>
            <a:r>
              <a:rPr lang="en-GB" sz="1800" dirty="0"/>
              <a:t>Ruth </a:t>
            </a:r>
            <a:r>
              <a:rPr lang="en-GB" sz="1800" dirty="0" err="1"/>
              <a:t>Zialor</a:t>
            </a:r>
            <a:r>
              <a:rPr lang="en-GB" sz="1800" dirty="0"/>
              <a:t> </a:t>
            </a:r>
            <a:r>
              <a:rPr lang="en-GB" sz="1800" dirty="0" smtClean="0">
                <a:hlinkClick r:id="rId3"/>
              </a:rPr>
              <a:t>Ruth.Zialor@learningtrust.co.uk</a:t>
            </a:r>
            <a:r>
              <a:rPr lang="en-GB" sz="1800" dirty="0"/>
              <a:t> </a:t>
            </a:r>
          </a:p>
          <a:p>
            <a:pPr marL="0" indent="0">
              <a:buNone/>
            </a:pPr>
            <a:r>
              <a:rPr lang="en-GB" sz="1800" dirty="0"/>
              <a:t>Livia </a:t>
            </a:r>
            <a:r>
              <a:rPr lang="en-GB" sz="1800" dirty="0" err="1"/>
              <a:t>Slemender</a:t>
            </a:r>
            <a:r>
              <a:rPr lang="en-GB" sz="1800" dirty="0"/>
              <a:t> </a:t>
            </a:r>
            <a:r>
              <a:rPr lang="en-GB" sz="1800" dirty="0" smtClean="0">
                <a:hlinkClick r:id="rId4"/>
              </a:rPr>
              <a:t>Livia.Slemender@learningtrust.co.uk</a:t>
            </a:r>
            <a:r>
              <a:rPr lang="en-GB" sz="1800" dirty="0"/>
              <a:t> </a:t>
            </a:r>
          </a:p>
          <a:p>
            <a:pPr marL="0" indent="0">
              <a:buNone/>
            </a:pPr>
            <a:r>
              <a:rPr lang="en-GB" sz="1800" dirty="0" smtClean="0"/>
              <a:t>Dianne </a:t>
            </a:r>
            <a:r>
              <a:rPr lang="en-GB" sz="1800" dirty="0"/>
              <a:t>Sandler </a:t>
            </a:r>
            <a:r>
              <a:rPr lang="en-GB" sz="1800" dirty="0" smtClean="0">
                <a:hlinkClick r:id="rId5"/>
              </a:rPr>
              <a:t>dianne.sandler@learningtrust.co.uk</a:t>
            </a:r>
            <a:r>
              <a:rPr lang="en-GB" sz="1800" dirty="0" smtClean="0"/>
              <a:t> </a:t>
            </a:r>
            <a:endParaRPr lang="en-GB" sz="1800" dirty="0"/>
          </a:p>
          <a:p>
            <a:pPr marL="0" indent="0">
              <a:buNone/>
            </a:pPr>
            <a:r>
              <a:rPr lang="en-GB" sz="1800" dirty="0"/>
              <a:t>Joanna Matheson </a:t>
            </a:r>
            <a:r>
              <a:rPr lang="en-GB" sz="1800" dirty="0" smtClean="0">
                <a:hlinkClick r:id="rId6"/>
              </a:rPr>
              <a:t>Joanna.Matheson@learningtrust.co.uk</a:t>
            </a:r>
            <a:r>
              <a:rPr lang="en-GB" sz="1800" dirty="0"/>
              <a:t> </a:t>
            </a:r>
          </a:p>
          <a:p>
            <a:pPr marL="0" indent="0">
              <a:buNone/>
            </a:pPr>
            <a:r>
              <a:rPr lang="en-GB" sz="1800" dirty="0" err="1"/>
              <a:t>Mamtut</a:t>
            </a:r>
            <a:r>
              <a:rPr lang="en-GB" sz="1800" dirty="0"/>
              <a:t> Cham </a:t>
            </a:r>
            <a:r>
              <a:rPr lang="en-GB" sz="1800" dirty="0" smtClean="0">
                <a:hlinkClick r:id="rId7"/>
              </a:rPr>
              <a:t>Mamtut.Cham@learningtrust.co.uk</a:t>
            </a:r>
            <a:r>
              <a:rPr lang="en-GB" sz="1800" dirty="0"/>
              <a:t> </a:t>
            </a:r>
          </a:p>
          <a:p>
            <a:pPr marL="0" indent="0">
              <a:buNone/>
            </a:pPr>
            <a:r>
              <a:rPr lang="en-GB" sz="1800" dirty="0" smtClean="0"/>
              <a:t>Our </a:t>
            </a:r>
            <a:r>
              <a:rPr lang="en-GB" sz="1800" dirty="0"/>
              <a:t>Area </a:t>
            </a:r>
            <a:r>
              <a:rPr lang="en-GB" sz="1800" dirty="0" err="1"/>
              <a:t>SENCo</a:t>
            </a:r>
            <a:r>
              <a:rPr lang="en-GB" sz="1800" dirty="0"/>
              <a:t> lead Dianne Sandler also has a Pinterest page with lots of lovely </a:t>
            </a:r>
            <a:r>
              <a:rPr lang="en-GB" sz="1800" dirty="0" smtClean="0"/>
              <a:t>ideas. Access </a:t>
            </a:r>
            <a:r>
              <a:rPr lang="en-GB" sz="1800" dirty="0"/>
              <a:t>Dianne’s </a:t>
            </a:r>
            <a:r>
              <a:rPr lang="en-GB" sz="1800" dirty="0" err="1"/>
              <a:t>Pintrest</a:t>
            </a:r>
            <a:r>
              <a:rPr lang="en-GB" sz="1800" dirty="0"/>
              <a:t> page via this link: </a:t>
            </a:r>
            <a:r>
              <a:rPr lang="en-GB" sz="1800" u="sng" dirty="0">
                <a:hlinkClick r:id="rId8"/>
              </a:rPr>
              <a:t>https://www.pinterest.co.uk/diannesandler/</a:t>
            </a:r>
            <a:endParaRPr lang="en-GB" sz="1800" dirty="0"/>
          </a:p>
          <a:p>
            <a:pPr marL="0" indent="0">
              <a:buNone/>
            </a:pPr>
            <a:endParaRPr lang="en-GB" sz="1600" dirty="0"/>
          </a:p>
        </p:txBody>
      </p:sp>
      <p:sp>
        <p:nvSpPr>
          <p:cNvPr id="4" name="TextBox 3"/>
          <p:cNvSpPr txBox="1"/>
          <p:nvPr/>
        </p:nvSpPr>
        <p:spPr>
          <a:xfrm>
            <a:off x="755576" y="450830"/>
            <a:ext cx="7704856" cy="646331"/>
          </a:xfrm>
          <a:prstGeom prst="rect">
            <a:avLst/>
          </a:prstGeom>
          <a:noFill/>
        </p:spPr>
        <p:txBody>
          <a:bodyPr wrap="square" rtlCol="0">
            <a:spAutoFit/>
          </a:bodyPr>
          <a:lstStyle/>
          <a:p>
            <a:pPr algn="ctr"/>
            <a:r>
              <a:rPr lang="en-GB" sz="3600" b="1" u="sng" dirty="0" smtClean="0"/>
              <a:t>The Early Support Team </a:t>
            </a:r>
            <a:endParaRPr lang="en-GB" sz="3600" b="1" u="sng" dirty="0"/>
          </a:p>
        </p:txBody>
      </p:sp>
    </p:spTree>
    <p:extLst>
      <p:ext uri="{BB962C8B-B14F-4D97-AF65-F5344CB8AC3E}">
        <p14:creationId xmlns:p14="http://schemas.microsoft.com/office/powerpoint/2010/main" val="2788963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mutual aid groups </a:t>
            </a:r>
            <a:endParaRPr lang="en-GB" dirty="0"/>
          </a:p>
        </p:txBody>
      </p:sp>
      <p:sp>
        <p:nvSpPr>
          <p:cNvPr id="3" name="Content Placeholder 2"/>
          <p:cNvSpPr>
            <a:spLocks noGrp="1"/>
          </p:cNvSpPr>
          <p:nvPr>
            <p:ph idx="1"/>
          </p:nvPr>
        </p:nvSpPr>
        <p:spPr>
          <a:xfrm>
            <a:off x="457200" y="1268761"/>
            <a:ext cx="8229600" cy="1728192"/>
          </a:xfrm>
        </p:spPr>
        <p:txBody>
          <a:bodyPr>
            <a:normAutofit/>
          </a:bodyPr>
          <a:lstStyle/>
          <a:p>
            <a:pPr marL="0" indent="0">
              <a:buNone/>
            </a:pPr>
            <a:r>
              <a:rPr lang="en-GB" sz="1600" dirty="0" smtClean="0"/>
              <a:t>There a lots of groups popping up around Hackney of volunteers offering practice and emotional support during this time </a:t>
            </a:r>
            <a:endParaRPr lang="en-GB" sz="16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373" t="17952" r="17645" b="18414"/>
          <a:stretch/>
        </p:blipFill>
        <p:spPr bwMode="auto">
          <a:xfrm>
            <a:off x="3203848" y="1772816"/>
            <a:ext cx="3711389" cy="492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236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9362" b="10578"/>
          <a:stretch/>
        </p:blipFill>
        <p:spPr bwMode="auto">
          <a:xfrm>
            <a:off x="251520" y="1052736"/>
            <a:ext cx="3769151" cy="495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16632"/>
            <a:ext cx="4589078" cy="660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341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 r="8953"/>
          <a:stretch/>
        </p:blipFill>
        <p:spPr bwMode="auto">
          <a:xfrm>
            <a:off x="236672" y="476672"/>
            <a:ext cx="4239335" cy="619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5" t="7785" r="7532"/>
          <a:stretch/>
        </p:blipFill>
        <p:spPr bwMode="auto">
          <a:xfrm>
            <a:off x="4657953" y="476672"/>
            <a:ext cx="4486048" cy="619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726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Hackney Learning </a:t>
            </a:r>
            <a:r>
              <a:rPr lang="en-GB" b="1" u="sng" dirty="0" smtClean="0"/>
              <a:t>Trust</a:t>
            </a:r>
            <a:r>
              <a:rPr lang="en-GB" u="sng" dirty="0"/>
              <a:t/>
            </a:r>
            <a:br>
              <a:rPr lang="en-GB" u="sng" dirty="0"/>
            </a:br>
            <a:endParaRPr lang="en-GB" u="sng"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A </a:t>
            </a:r>
            <a:r>
              <a:rPr lang="en-GB" dirty="0"/>
              <a:t>resource bank is available on Hackney Learning Trust’s website with a focus on well-being and learning activities. New resources are added regularly and schools and settings are contacted to make them aware of updates so that they can share them with the parents of children in their settings. Teams at Hackney Learning Trust continue to provide support and advice for settings and are in regular touch with </a:t>
            </a:r>
            <a:r>
              <a:rPr lang="en-GB" dirty="0" err="1"/>
              <a:t>headteachers</a:t>
            </a:r>
            <a:r>
              <a:rPr lang="en-GB" dirty="0"/>
              <a:t> and </a:t>
            </a:r>
            <a:r>
              <a:rPr lang="en-GB" dirty="0" err="1"/>
              <a:t>SENCos</a:t>
            </a:r>
            <a:r>
              <a:rPr lang="en-GB" dirty="0"/>
              <a:t> as the situation develops. </a:t>
            </a:r>
          </a:p>
          <a:p>
            <a:pPr marL="0" indent="0">
              <a:buNone/>
            </a:pPr>
            <a:r>
              <a:rPr lang="en-GB" u="sng" dirty="0">
                <a:hlinkClick r:id="rId2"/>
              </a:rPr>
              <a:t>www.learningtrust.co.uk/content/mental-health-and-wellbeing-resources</a:t>
            </a:r>
            <a:r>
              <a:rPr lang="en-GB" dirty="0"/>
              <a:t> </a:t>
            </a:r>
          </a:p>
          <a:p>
            <a:endParaRPr lang="en-GB" dirty="0"/>
          </a:p>
        </p:txBody>
      </p:sp>
    </p:spTree>
    <p:extLst>
      <p:ext uri="{BB962C8B-B14F-4D97-AF65-F5344CB8AC3E}">
        <p14:creationId xmlns:p14="http://schemas.microsoft.com/office/powerpoint/2010/main" val="98707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Disabled Children’s Service </a:t>
            </a:r>
            <a:endParaRPr lang="en-GB" u="sng"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Disabled </a:t>
            </a:r>
            <a:r>
              <a:rPr lang="en-GB" dirty="0"/>
              <a:t>Children's Service social workers are carrying out welfare checks with families and liaising with other services such as schools who may be offering you support. Should you require support around the use of Direct Payments or in relation to queries or concerns about the support being provided by care agencies, please contact your social worker by phone or email.</a:t>
            </a:r>
          </a:p>
          <a:p>
            <a:pPr marL="0" indent="0">
              <a:buNone/>
            </a:pPr>
            <a:r>
              <a:rPr lang="en-GB" dirty="0"/>
              <a:t>If this is not possible contact the team </a:t>
            </a:r>
            <a:r>
              <a:rPr lang="en-GB" dirty="0" smtClean="0"/>
              <a:t>on </a:t>
            </a:r>
            <a:r>
              <a:rPr lang="en-GB" dirty="0"/>
              <a:t>020 8356 6789</a:t>
            </a:r>
          </a:p>
          <a:p>
            <a:endParaRPr lang="en-GB" dirty="0"/>
          </a:p>
        </p:txBody>
      </p:sp>
    </p:spTree>
    <p:extLst>
      <p:ext uri="{BB962C8B-B14F-4D97-AF65-F5344CB8AC3E}">
        <p14:creationId xmlns:p14="http://schemas.microsoft.com/office/powerpoint/2010/main" val="2175362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t>Supporting evidence letter for children with Autism </a:t>
            </a:r>
            <a:endParaRPr lang="en-GB" u="sng" dirty="0"/>
          </a:p>
        </p:txBody>
      </p:sp>
      <p:sp>
        <p:nvSpPr>
          <p:cNvPr id="3" name="Content Placeholder 2"/>
          <p:cNvSpPr>
            <a:spLocks noGrp="1"/>
          </p:cNvSpPr>
          <p:nvPr>
            <p:ph idx="1"/>
          </p:nvPr>
        </p:nvSpPr>
        <p:spPr/>
        <p:txBody>
          <a:bodyPr>
            <a:normAutofit fontScale="47500" lnSpcReduction="20000"/>
          </a:bodyPr>
          <a:lstStyle/>
          <a:p>
            <a:pPr marL="0" indent="0">
              <a:buNone/>
            </a:pPr>
            <a:r>
              <a:rPr lang="en-GB" dirty="0"/>
              <a:t>We understand that the limits on going out and how we must behave when we are out, may be especially difficult for autistic young people and their families.  These are important restrictions that are in place to help make us all safer.  They will not last forever and they are not intended to make life really difficult for people who are autistic, those who have learning difficulties or other medical conditions. Government guidance states: </a:t>
            </a:r>
          </a:p>
          <a:p>
            <a:pPr marL="0" indent="0">
              <a:buNone/>
            </a:pPr>
            <a:r>
              <a:rPr lang="en-GB" dirty="0"/>
              <a:t> </a:t>
            </a:r>
          </a:p>
          <a:p>
            <a:pPr marL="0" indent="0">
              <a:buNone/>
            </a:pPr>
            <a:r>
              <a:rPr lang="en-GB" i="1" dirty="0"/>
              <a:t>“You can leave your home for medical need. If you (or a person in your care) have a specific health condition that requires you to leave the home to maintain your health - including if that involves travel beyond your local area - then you can do so. This could, for example, include where individuals with learning disabilities or autism require specific exercise in an open space two or three times each day - ideally in line with a care plan agreed with a medical professional.</a:t>
            </a:r>
          </a:p>
          <a:p>
            <a:pPr marL="0" indent="0">
              <a:buNone/>
            </a:pPr>
            <a:r>
              <a:rPr lang="en-GB" i="1" dirty="0"/>
              <a:t> </a:t>
            </a:r>
            <a:r>
              <a:rPr lang="en-GB" i="1" dirty="0" smtClean="0"/>
              <a:t>Even </a:t>
            </a:r>
            <a:r>
              <a:rPr lang="en-GB" i="1" dirty="0"/>
              <a:t>in such cases, in order to reduce the spread of infection and protect those exercising, travel outside of the home should be limited, as close to your local area as possible, and you should remain at least 2 metres apart from anyone who is not a member of your household or a carer at all times.”</a:t>
            </a:r>
          </a:p>
          <a:p>
            <a:pPr marL="0" indent="0">
              <a:buNone/>
            </a:pPr>
            <a:r>
              <a:rPr lang="en-GB" dirty="0"/>
              <a:t> </a:t>
            </a:r>
            <a:endParaRPr lang="en-GB" dirty="0" smtClean="0"/>
          </a:p>
          <a:p>
            <a:pPr marL="0" indent="0">
              <a:buNone/>
            </a:pPr>
            <a:r>
              <a:rPr lang="en-GB" dirty="0" smtClean="0"/>
              <a:t>To find out how to request a letter please visit:</a:t>
            </a:r>
          </a:p>
          <a:p>
            <a:pPr marL="0" indent="0">
              <a:buNone/>
            </a:pPr>
            <a:r>
              <a:rPr lang="en-GB" u="sng" dirty="0">
                <a:hlinkClick r:id="rId2"/>
              </a:rPr>
              <a:t>https://www.hackneylocaloffer.co.uk/kb5/hackney/localoffer/advice.page?id=EzGp60ZySlA</a:t>
            </a:r>
            <a:endParaRPr lang="en-GB" dirty="0"/>
          </a:p>
        </p:txBody>
      </p:sp>
    </p:spTree>
    <p:extLst>
      <p:ext uri="{BB962C8B-B14F-4D97-AF65-F5344CB8AC3E}">
        <p14:creationId xmlns:p14="http://schemas.microsoft.com/office/powerpoint/2010/main" val="1126361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t>Coping during covid-19 research</a:t>
            </a:r>
            <a:endParaRPr lang="en-GB" u="sng" dirty="0"/>
          </a:p>
        </p:txBody>
      </p:sp>
      <p:sp>
        <p:nvSpPr>
          <p:cNvPr id="3" name="Content Placeholder 2"/>
          <p:cNvSpPr>
            <a:spLocks noGrp="1"/>
          </p:cNvSpPr>
          <p:nvPr>
            <p:ph idx="1"/>
          </p:nvPr>
        </p:nvSpPr>
        <p:spPr>
          <a:xfrm>
            <a:off x="395536" y="1700808"/>
            <a:ext cx="8229600" cy="4176464"/>
          </a:xfrm>
        </p:spPr>
        <p:txBody>
          <a:bodyPr>
            <a:normAutofit fontScale="85000" lnSpcReduction="20000"/>
          </a:bodyPr>
          <a:lstStyle/>
          <a:p>
            <a:pPr marL="0" indent="0">
              <a:buNone/>
            </a:pPr>
            <a:r>
              <a:rPr lang="en-GB" dirty="0"/>
              <a:t>The COVID-19 pandemic is an unprecedented global situation which has changed our daily way of life. </a:t>
            </a:r>
            <a:r>
              <a:rPr lang="en-GB" dirty="0" smtClean="0"/>
              <a:t>Research continues to take place on the impacts of Lockdown on mental health. If you would like to share your family’s experiences you can complete the surveys below from </a:t>
            </a:r>
            <a:r>
              <a:rPr lang="en-GB" dirty="0" err="1" smtClean="0"/>
              <a:t>Autisica</a:t>
            </a:r>
            <a:r>
              <a:rPr lang="en-GB" dirty="0" smtClean="0"/>
              <a:t> </a:t>
            </a:r>
          </a:p>
          <a:p>
            <a:pPr marL="0" indent="0">
              <a:buNone/>
            </a:pPr>
            <a:r>
              <a:rPr lang="en-GB" dirty="0" smtClean="0">
                <a:hlinkClick r:id="rId2"/>
              </a:rPr>
              <a:t>https</a:t>
            </a:r>
            <a:r>
              <a:rPr lang="en-GB" dirty="0">
                <a:hlinkClick r:id="rId2"/>
              </a:rPr>
              <a:t>://www.lawsonlab.co.uk/covid-19?dm_i=4U0R,C1R0,PHHW4,1CKH1,1</a:t>
            </a:r>
            <a:r>
              <a:rPr lang="en-GB" dirty="0"/>
              <a:t> </a:t>
            </a:r>
            <a:endParaRPr lang="en-GB" dirty="0" smtClean="0"/>
          </a:p>
          <a:p>
            <a:pPr marL="0" indent="0">
              <a:buNone/>
            </a:pPr>
            <a:endParaRPr lang="en-GB" dirty="0" smtClean="0"/>
          </a:p>
          <a:p>
            <a:pPr marL="0" indent="0">
              <a:buNone/>
            </a:pPr>
            <a:r>
              <a:rPr lang="en-GB" dirty="0" smtClean="0"/>
              <a:t>Or Emerging Minds Network</a:t>
            </a:r>
          </a:p>
          <a:p>
            <a:pPr marL="0" indent="0">
              <a:buNone/>
            </a:pPr>
            <a:r>
              <a:rPr lang="en-GB" u="sng" dirty="0">
                <a:hlinkClick r:id="rId3"/>
              </a:rPr>
              <a:t>https://cospaceoxford.com/survey</a:t>
            </a:r>
            <a:endParaRPr lang="en-GB" dirty="0"/>
          </a:p>
          <a:p>
            <a:pPr marL="0" indent="0">
              <a:buNone/>
            </a:pPr>
            <a:endParaRPr lang="en-GB" dirty="0" smtClean="0"/>
          </a:p>
          <a:p>
            <a:pPr marL="0" indent="0">
              <a:buNone/>
            </a:pPr>
            <a:endParaRPr lang="en-GB" dirty="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4115392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Speech and Language </a:t>
            </a:r>
            <a:endParaRPr lang="en-GB" u="sng"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The Speech and Language team are </a:t>
            </a:r>
            <a:r>
              <a:rPr lang="en-GB" dirty="0"/>
              <a:t>here to support you during the current situation but many of </a:t>
            </a:r>
            <a:r>
              <a:rPr lang="en-GB" dirty="0" smtClean="0"/>
              <a:t>their </a:t>
            </a:r>
            <a:r>
              <a:rPr lang="en-GB" dirty="0"/>
              <a:t>usual activities have had to be put on hold.</a:t>
            </a:r>
          </a:p>
          <a:p>
            <a:r>
              <a:rPr lang="en-GB" b="1" dirty="0"/>
              <a:t>Talking Walk-in </a:t>
            </a:r>
            <a:r>
              <a:rPr lang="en-GB" dirty="0"/>
              <a:t>drop-in assessment clinics </a:t>
            </a:r>
            <a:r>
              <a:rPr lang="en-GB" b="1" dirty="0"/>
              <a:t>are not running.</a:t>
            </a:r>
            <a:endParaRPr lang="en-GB" dirty="0"/>
          </a:p>
          <a:p>
            <a:r>
              <a:rPr lang="en-GB" b="1" dirty="0"/>
              <a:t>New referrals</a:t>
            </a:r>
            <a:r>
              <a:rPr lang="en-GB" dirty="0"/>
              <a:t> are being accepted but families will be contacted by telephone in the first instance and only seen face to face if absolutely necessary</a:t>
            </a:r>
          </a:p>
          <a:p>
            <a:r>
              <a:rPr lang="en-GB" b="1" dirty="0"/>
              <a:t>Advice and Support </a:t>
            </a:r>
            <a:r>
              <a:rPr lang="en-GB" dirty="0"/>
              <a:t>will be given by phone and online. There are many resources available on this website which may be useful.</a:t>
            </a:r>
          </a:p>
          <a:p>
            <a:r>
              <a:rPr lang="en-GB" dirty="0"/>
              <a:t>Support with </a:t>
            </a:r>
            <a:r>
              <a:rPr lang="en-GB" b="1" dirty="0"/>
              <a:t>explaining Coronavirus </a:t>
            </a:r>
            <a:r>
              <a:rPr lang="en-GB" dirty="0"/>
              <a:t>to children and young people can be found on </a:t>
            </a:r>
            <a:r>
              <a:rPr lang="en-GB" dirty="0" smtClean="0"/>
              <a:t>their </a:t>
            </a:r>
            <a:r>
              <a:rPr lang="en-GB" dirty="0">
                <a:hlinkClick r:id="rId2"/>
              </a:rPr>
              <a:t>News</a:t>
            </a:r>
            <a:r>
              <a:rPr lang="en-GB" dirty="0"/>
              <a:t> page.</a:t>
            </a:r>
          </a:p>
          <a:p>
            <a:r>
              <a:rPr lang="en-GB" dirty="0"/>
              <a:t>Please contact </a:t>
            </a:r>
            <a:r>
              <a:rPr lang="en-GB" dirty="0">
                <a:hlinkClick r:id="rId3"/>
              </a:rPr>
              <a:t>huh-tr.sltinfo@nhs.net</a:t>
            </a:r>
            <a:r>
              <a:rPr lang="en-GB" dirty="0"/>
              <a:t> with any </a:t>
            </a:r>
            <a:r>
              <a:rPr lang="en-GB" dirty="0" smtClean="0"/>
              <a:t>queries</a:t>
            </a:r>
            <a:endParaRPr lang="en-GB" dirty="0"/>
          </a:p>
        </p:txBody>
      </p:sp>
    </p:spTree>
    <p:extLst>
      <p:ext uri="{BB962C8B-B14F-4D97-AF65-F5344CB8AC3E}">
        <p14:creationId xmlns:p14="http://schemas.microsoft.com/office/powerpoint/2010/main" val="4103992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Sunflower Lanyard scheme</a:t>
            </a:r>
            <a:endParaRPr lang="en-GB" u="sng" dirty="0"/>
          </a:p>
        </p:txBody>
      </p:sp>
      <p:sp>
        <p:nvSpPr>
          <p:cNvPr id="3" name="Content Placeholder 2"/>
          <p:cNvSpPr>
            <a:spLocks noGrp="1"/>
          </p:cNvSpPr>
          <p:nvPr>
            <p:ph idx="1"/>
          </p:nvPr>
        </p:nvSpPr>
        <p:spPr/>
        <p:txBody>
          <a:bodyPr>
            <a:normAutofit lnSpcReduction="10000"/>
          </a:bodyPr>
          <a:lstStyle/>
          <a:p>
            <a:pPr marL="0" indent="0">
              <a:buNone/>
            </a:pPr>
            <a:r>
              <a:rPr lang="en-GB" dirty="0"/>
              <a:t>The Sunflower Lanyard acts as a discreet sign that the wearer (or somebody who is with them) has a hidden disability and requires additional assistance. There is no qualifying list to being able to access a lanyard as </a:t>
            </a:r>
            <a:r>
              <a:rPr lang="en-GB" dirty="0" smtClean="0"/>
              <a:t>no one is excluded including </a:t>
            </a:r>
            <a:r>
              <a:rPr lang="en-GB" dirty="0"/>
              <a:t>people who have yet to be diagnosed and whose daily life is made more challenging by their hidden disability. </a:t>
            </a:r>
            <a:endParaRPr lang="en-GB" dirty="0" smtClean="0"/>
          </a:p>
          <a:p>
            <a:pPr marL="0" indent="0">
              <a:buNone/>
            </a:pPr>
            <a:r>
              <a:rPr lang="en-GB" dirty="0" smtClean="0"/>
              <a:t>You can order you lanyard</a:t>
            </a:r>
            <a:r>
              <a:rPr lang="en-GB" dirty="0"/>
              <a:t> </a:t>
            </a:r>
            <a:r>
              <a:rPr lang="en-GB" u="sng" dirty="0" smtClean="0">
                <a:hlinkClick r:id="rId2"/>
              </a:rPr>
              <a:t>here</a:t>
            </a:r>
            <a:r>
              <a:rPr lang="en-GB" u="sng" dirty="0" smtClean="0"/>
              <a:t> </a:t>
            </a:r>
            <a:endParaRPr lang="en-GB" dirty="0"/>
          </a:p>
        </p:txBody>
      </p:sp>
    </p:spTree>
    <p:extLst>
      <p:ext uri="{BB962C8B-B14F-4D97-AF65-F5344CB8AC3E}">
        <p14:creationId xmlns:p14="http://schemas.microsoft.com/office/powerpoint/2010/main" val="678698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Local offer</a:t>
            </a:r>
            <a:endParaRPr lang="en-GB" u="sng" dirty="0"/>
          </a:p>
        </p:txBody>
      </p:sp>
      <p:sp>
        <p:nvSpPr>
          <p:cNvPr id="3" name="Content Placeholder 2"/>
          <p:cNvSpPr>
            <a:spLocks noGrp="1"/>
          </p:cNvSpPr>
          <p:nvPr>
            <p:ph idx="1"/>
          </p:nvPr>
        </p:nvSpPr>
        <p:spPr>
          <a:xfrm>
            <a:off x="467544" y="1628800"/>
            <a:ext cx="8229600" cy="4525963"/>
          </a:xfrm>
        </p:spPr>
        <p:txBody>
          <a:bodyPr>
            <a:normAutofit fontScale="40000" lnSpcReduction="20000"/>
          </a:bodyPr>
          <a:lstStyle/>
          <a:p>
            <a:pPr marL="0" indent="0">
              <a:buNone/>
            </a:pPr>
            <a:r>
              <a:rPr lang="en-GB" sz="4800" dirty="0" smtClean="0"/>
              <a:t>Hackney’s </a:t>
            </a:r>
            <a:r>
              <a:rPr lang="en-GB" sz="4800" dirty="0"/>
              <a:t>SEND Local Offer website has a page listing resources that may be useful during the Coronavirus outbreak with a focus on those with SEND. </a:t>
            </a:r>
          </a:p>
          <a:p>
            <a:pPr marL="0" indent="0">
              <a:buNone/>
            </a:pPr>
            <a:r>
              <a:rPr lang="en-GB" sz="4800" dirty="0"/>
              <a:t>   </a:t>
            </a:r>
          </a:p>
          <a:p>
            <a:pPr marL="0" indent="0">
              <a:buNone/>
            </a:pPr>
            <a:r>
              <a:rPr lang="en-GB" sz="4800" dirty="0"/>
              <a:t>It has information, links and resources for children and young people of all ages and abilities. The page also links to the latest information from teams at Hackney Ark and SEND related teams at Hackney Learning Trust. The page is regularly updated and new information or resources </a:t>
            </a:r>
            <a:endParaRPr lang="en-GB" sz="4800" dirty="0" smtClean="0"/>
          </a:p>
          <a:p>
            <a:pPr marL="0" indent="0">
              <a:buNone/>
            </a:pPr>
            <a:r>
              <a:rPr lang="en-GB" sz="5000" dirty="0"/>
              <a:t> </a:t>
            </a:r>
          </a:p>
          <a:p>
            <a:pPr marL="0" indent="0">
              <a:buNone/>
            </a:pPr>
            <a:r>
              <a:rPr lang="en-GB" sz="5000" b="1" u="sng" dirty="0">
                <a:hlinkClick r:id="rId2"/>
              </a:rPr>
              <a:t>www.hackneylocaloffer.co.uk/team-updates</a:t>
            </a:r>
            <a:r>
              <a:rPr lang="en-GB" sz="5000" b="1" dirty="0"/>
              <a:t>  </a:t>
            </a:r>
            <a:endParaRPr lang="en-GB" sz="5000" dirty="0"/>
          </a:p>
          <a:p>
            <a:pPr marL="0" indent="0">
              <a:buNone/>
            </a:pPr>
            <a:r>
              <a:rPr lang="en-GB" sz="5000" b="1" dirty="0"/>
              <a:t> </a:t>
            </a:r>
            <a:endParaRPr lang="en-GB" sz="5000" dirty="0"/>
          </a:p>
          <a:p>
            <a:pPr marL="0" indent="0">
              <a:buNone/>
            </a:pPr>
            <a:r>
              <a:rPr lang="en-GB" sz="5000" b="1" u="sng" dirty="0" smtClean="0">
                <a:hlinkClick r:id="rId3"/>
              </a:rPr>
              <a:t>www.hackneylocaloffer.co.uk/coronavirus-send-resources</a:t>
            </a:r>
            <a:endParaRPr lang="en-GB" sz="5000" b="1" u="sng" dirty="0" smtClean="0"/>
          </a:p>
          <a:p>
            <a:pPr marL="0" indent="0">
              <a:buNone/>
            </a:pPr>
            <a:r>
              <a:rPr lang="en-GB" sz="5000" dirty="0" smtClean="0"/>
              <a:t> </a:t>
            </a:r>
            <a:endParaRPr lang="en-GB" sz="5000" dirty="0"/>
          </a:p>
        </p:txBody>
      </p:sp>
    </p:spTree>
    <p:extLst>
      <p:ext uri="{BB962C8B-B14F-4D97-AF65-F5344CB8AC3E}">
        <p14:creationId xmlns:p14="http://schemas.microsoft.com/office/powerpoint/2010/main" val="4201091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Education </a:t>
            </a:r>
            <a:endParaRPr lang="en-GB" u="sng" dirty="0"/>
          </a:p>
        </p:txBody>
      </p:sp>
      <p:sp>
        <p:nvSpPr>
          <p:cNvPr id="3" name="Content Placeholder 2"/>
          <p:cNvSpPr>
            <a:spLocks noGrp="1"/>
          </p:cNvSpPr>
          <p:nvPr>
            <p:ph idx="1"/>
          </p:nvPr>
        </p:nvSpPr>
        <p:spPr/>
        <p:txBody>
          <a:bodyPr>
            <a:normAutofit fontScale="92500"/>
          </a:bodyPr>
          <a:lstStyle/>
          <a:p>
            <a:pPr marL="0" indent="0">
              <a:buNone/>
            </a:pPr>
            <a:r>
              <a:rPr lang="en-GB" sz="1600" dirty="0"/>
              <a:t>There is a lot of government guidance being produced for parents and this is issued on an ongoing basis. The latest guidance for parents on education covers much of the previous guidance and is a useful reference. It includes information about online lessons available daily for those with digital access, information about how to get access to digital equipment if you do not have it and advice about what to expect from settings and explainers about previous guidance. There are also links to trusted learning resources recommended by special school </a:t>
            </a:r>
            <a:r>
              <a:rPr lang="en-GB" sz="1600" dirty="0" err="1"/>
              <a:t>headteachers</a:t>
            </a:r>
            <a:r>
              <a:rPr lang="en-GB" sz="1600" dirty="0"/>
              <a:t> and others working in the SEND sectors. “What parents and carers need to know about schools and other education settings during the coronavirus outbreak” is available on the Gov.uk website. </a:t>
            </a:r>
          </a:p>
          <a:p>
            <a:pPr marL="0" indent="0">
              <a:buNone/>
            </a:pPr>
            <a:r>
              <a:rPr lang="en-GB" sz="1600" dirty="0" err="1"/>
              <a:t>DfE</a:t>
            </a:r>
            <a:r>
              <a:rPr lang="en-GB" sz="1600" dirty="0"/>
              <a:t> coronavirus helpline: 0800 046 </a:t>
            </a:r>
            <a:r>
              <a:rPr lang="en-GB" sz="1600" dirty="0" smtClean="0"/>
              <a:t>8687</a:t>
            </a:r>
          </a:p>
          <a:p>
            <a:pPr marL="0" indent="0">
              <a:buNone/>
            </a:pPr>
            <a:r>
              <a:rPr lang="en-GB" sz="1600" dirty="0" smtClean="0"/>
              <a:t>E-mail</a:t>
            </a:r>
            <a:r>
              <a:rPr lang="en-GB" sz="1600" dirty="0"/>
              <a:t>. </a:t>
            </a:r>
            <a:r>
              <a:rPr lang="en-GB" sz="1600" u="sng" dirty="0">
                <a:hlinkClick r:id="rId2"/>
              </a:rPr>
              <a:t>DfE.CoronavirusHelpline@education.gov.uk</a:t>
            </a:r>
            <a:r>
              <a:rPr lang="en-GB" sz="1600" dirty="0"/>
              <a:t> </a:t>
            </a:r>
          </a:p>
          <a:p>
            <a:endParaRPr lang="en-GB" sz="1600" u="sng" dirty="0" smtClean="0">
              <a:hlinkClick r:id="rId3"/>
            </a:endParaRPr>
          </a:p>
          <a:p>
            <a:r>
              <a:rPr lang="en-GB" sz="1600" u="sng" dirty="0" smtClean="0">
                <a:hlinkClick r:id="rId3"/>
              </a:rPr>
              <a:t>https</a:t>
            </a:r>
            <a:r>
              <a:rPr lang="en-GB" sz="1600" u="sng" dirty="0">
                <a:hlinkClick r:id="rId3"/>
              </a:rPr>
              <a:t>://</a:t>
            </a:r>
            <a:r>
              <a:rPr lang="en-GB" sz="1600" u="sng" dirty="0" smtClean="0">
                <a:hlinkClick r:id="rId3"/>
              </a:rPr>
              <a:t>www.gov.uk/government/publications/closure-of-educational-settings-information-for-parents-and-carers?utm_source=1910d343-1533-404f-a176-c51428eff6b6&amp;utm_medium=email&amp;utm_campaign=govuk-notifications&amp;utm_content=immediate</a:t>
            </a:r>
            <a:endParaRPr lang="en-GB" sz="1600" u="sng" dirty="0" smtClean="0"/>
          </a:p>
          <a:p>
            <a:r>
              <a:rPr lang="en-GB" sz="1600" u="sng" dirty="0"/>
              <a:t>https://www.gov.uk/government/publications/coronavirus-covid-19-send-risk-assessment-guidance</a:t>
            </a:r>
          </a:p>
          <a:p>
            <a:r>
              <a:rPr lang="en-GB" sz="1600" b="1" u="sng" dirty="0" err="1">
                <a:hlinkClick r:id="rId4"/>
              </a:rPr>
              <a:t>DfE</a:t>
            </a:r>
            <a:r>
              <a:rPr lang="en-GB" sz="1600" b="1" u="sng" dirty="0">
                <a:hlinkClick r:id="rId4"/>
              </a:rPr>
              <a:t> Guidance - Help children with SEND continue their education during coronavirus (COVID-19)</a:t>
            </a:r>
            <a:endParaRPr lang="en-GB" sz="1600" dirty="0"/>
          </a:p>
          <a:p>
            <a:endParaRPr lang="en-GB" sz="1600" dirty="0"/>
          </a:p>
          <a:p>
            <a:endParaRPr lang="en-GB" dirty="0"/>
          </a:p>
        </p:txBody>
      </p:sp>
    </p:spTree>
    <p:extLst>
      <p:ext uri="{BB962C8B-B14F-4D97-AF65-F5344CB8AC3E}">
        <p14:creationId xmlns:p14="http://schemas.microsoft.com/office/powerpoint/2010/main" val="4040921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u="sng" dirty="0" err="1"/>
              <a:t>Starline</a:t>
            </a:r>
            <a:endParaRPr lang="en-GB" u="sng" dirty="0"/>
          </a:p>
          <a:p>
            <a:pPr marL="0" indent="0">
              <a:buNone/>
            </a:pPr>
            <a:r>
              <a:rPr lang="en-GB" dirty="0" err="1"/>
              <a:t>Starline</a:t>
            </a:r>
            <a:r>
              <a:rPr lang="en-GB" dirty="0"/>
              <a:t>, a new national helpline for parents offers a free telephone helpline open six days a week.  Home learning advice is provided directly from qualified teachers and parenting and education experts. </a:t>
            </a:r>
          </a:p>
          <a:p>
            <a:pPr marL="0" indent="0">
              <a:buNone/>
            </a:pPr>
            <a:r>
              <a:rPr lang="en-GB" dirty="0"/>
              <a:t>Phone: 0330 313 9162</a:t>
            </a:r>
          </a:p>
          <a:p>
            <a:pPr marL="0" indent="0">
              <a:buNone/>
            </a:pPr>
            <a:r>
              <a:rPr lang="en-GB" dirty="0"/>
              <a:t>Web: </a:t>
            </a:r>
            <a:r>
              <a:rPr lang="en-GB" u="sng" dirty="0">
                <a:hlinkClick r:id="rId2"/>
              </a:rPr>
              <a:t>www.starline.org.uk</a:t>
            </a:r>
            <a:r>
              <a:rPr lang="en-GB" dirty="0"/>
              <a:t>  </a:t>
            </a:r>
          </a:p>
          <a:p>
            <a:pPr marL="0" indent="0">
              <a:buNone/>
            </a:pPr>
            <a:endParaRPr lang="en-GB" dirty="0"/>
          </a:p>
        </p:txBody>
      </p:sp>
    </p:spTree>
    <p:extLst>
      <p:ext uri="{BB962C8B-B14F-4D97-AF65-F5344CB8AC3E}">
        <p14:creationId xmlns:p14="http://schemas.microsoft.com/office/powerpoint/2010/main" val="2448210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Council for Disabled Children</a:t>
            </a:r>
            <a:r>
              <a:rPr lang="en-GB" dirty="0"/>
              <a:t/>
            </a:r>
            <a:br>
              <a:rPr lang="en-GB" dirty="0"/>
            </a:b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The </a:t>
            </a:r>
            <a:r>
              <a:rPr lang="en-GB" dirty="0"/>
              <a:t>Council for Disabled children have been working with the government and national partners to ensure that the concerns and views of parents of disabled children and those with additional educational needs are considered through arrangements made in response to the pandemic. If you have a question about SEND that you cannot get an answer to you can contact them and it may be included in their fortnightly frequently asked questions responses that are published on their website. </a:t>
            </a:r>
          </a:p>
          <a:p>
            <a:pPr marL="0" indent="0">
              <a:buNone/>
            </a:pPr>
            <a:r>
              <a:rPr lang="en-GB" u="sng" dirty="0">
                <a:hlinkClick r:id="rId2"/>
              </a:rPr>
              <a:t>https://councilfordisabledchildren.org.uk/help-resources/resources/covid-19-support-and-guidance</a:t>
            </a:r>
            <a:r>
              <a:rPr lang="en-GB" dirty="0"/>
              <a:t> </a:t>
            </a:r>
          </a:p>
          <a:p>
            <a:pPr marL="0" indent="0">
              <a:buNone/>
            </a:pPr>
            <a:endParaRPr lang="en-GB" dirty="0"/>
          </a:p>
        </p:txBody>
      </p:sp>
    </p:spTree>
    <p:extLst>
      <p:ext uri="{BB962C8B-B14F-4D97-AF65-F5344CB8AC3E}">
        <p14:creationId xmlns:p14="http://schemas.microsoft.com/office/powerpoint/2010/main" val="1227845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GB" dirty="0" smtClean="0"/>
          </a:p>
          <a:p>
            <a:pPr marL="0" indent="0">
              <a:buNone/>
            </a:pPr>
            <a:r>
              <a:rPr lang="en-GB" dirty="0" smtClean="0"/>
              <a:t>Phone </a:t>
            </a:r>
            <a:r>
              <a:rPr lang="en-GB" dirty="0"/>
              <a:t>or video screening calls are offered for all patients who would normally be accepted for new </a:t>
            </a:r>
            <a:r>
              <a:rPr lang="en-GB" dirty="0" smtClean="0"/>
              <a:t>referrals. </a:t>
            </a:r>
            <a:r>
              <a:rPr lang="en-GB" dirty="0"/>
              <a:t>Interventions are being offered via video call where possible and appropriate and to provide support for the wider community we have recorded our Sensory Workshop for families and can offer this as an ‘Electronic Version’.</a:t>
            </a:r>
          </a:p>
          <a:p>
            <a:pPr marL="0" indent="0">
              <a:buNone/>
            </a:pPr>
            <a:r>
              <a:rPr lang="en-GB" dirty="0"/>
              <a:t>Home safety assessments for children who meet this criteria are still on </a:t>
            </a:r>
            <a:r>
              <a:rPr lang="en-GB" dirty="0" smtClean="0"/>
              <a:t>offer </a:t>
            </a:r>
            <a:r>
              <a:rPr lang="en-GB" dirty="0"/>
              <a:t>via video or phone calls. </a:t>
            </a:r>
            <a:endParaRPr lang="en-GB" dirty="0" smtClean="0"/>
          </a:p>
          <a:p>
            <a:pPr marL="0" indent="0">
              <a:buNone/>
            </a:pPr>
            <a:r>
              <a:rPr lang="en-GB" dirty="0" smtClean="0"/>
              <a:t>Physiotherapy </a:t>
            </a:r>
            <a:r>
              <a:rPr lang="en-GB" dirty="0"/>
              <a:t>drop-in consultation slots will replace the drop in session for the time being. These begin again on 11th May via phone or video.  Service contact number Monday – Friday Sharon (administrator) : 02070147025</a:t>
            </a:r>
          </a:p>
          <a:p>
            <a:endParaRPr lang="en-GB" dirty="0"/>
          </a:p>
        </p:txBody>
      </p:sp>
      <p:sp>
        <p:nvSpPr>
          <p:cNvPr id="4" name="Title 1"/>
          <p:cNvSpPr>
            <a:spLocks noGrp="1"/>
          </p:cNvSpPr>
          <p:nvPr>
            <p:ph type="title"/>
          </p:nvPr>
        </p:nvSpPr>
        <p:spPr/>
        <p:txBody>
          <a:bodyPr>
            <a:normAutofit fontScale="90000"/>
          </a:bodyPr>
          <a:lstStyle/>
          <a:p>
            <a:r>
              <a:rPr lang="en-GB" u="sng" dirty="0" smtClean="0"/>
              <a:t>Occupational Therapy virtual resources</a:t>
            </a:r>
            <a:endParaRPr lang="en-GB" u="sng" dirty="0"/>
          </a:p>
        </p:txBody>
      </p:sp>
    </p:spTree>
    <p:extLst>
      <p:ext uri="{BB962C8B-B14F-4D97-AF65-F5344CB8AC3E}">
        <p14:creationId xmlns:p14="http://schemas.microsoft.com/office/powerpoint/2010/main" val="393392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4173737" cy="6624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16632"/>
            <a:ext cx="4560716" cy="66967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352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Educational Psychologists</a:t>
            </a:r>
            <a:endParaRPr lang="en-GB" u="sng" dirty="0"/>
          </a:p>
        </p:txBody>
      </p:sp>
      <p:sp>
        <p:nvSpPr>
          <p:cNvPr id="3" name="Content Placeholder 2"/>
          <p:cNvSpPr>
            <a:spLocks noGrp="1"/>
          </p:cNvSpPr>
          <p:nvPr>
            <p:ph idx="1"/>
          </p:nvPr>
        </p:nvSpPr>
        <p:spPr/>
        <p:txBody>
          <a:bodyPr/>
          <a:lstStyle/>
          <a:p>
            <a:pPr marL="0" indent="0">
              <a:buNone/>
            </a:pPr>
            <a:r>
              <a:rPr lang="en-GB" dirty="0"/>
              <a:t>Educational Psychology Service are running their parent advice session by phone on Wednesdays from 2-4pm. It’s best to book a slot in advance as with the system for face to face advice. </a:t>
            </a:r>
          </a:p>
          <a:p>
            <a:pPr marL="0" indent="0">
              <a:buNone/>
            </a:pPr>
            <a:r>
              <a:rPr lang="en-GB" dirty="0"/>
              <a:t>Contact: 020 8820 5719 on Wednesdays between 2pm – 4.30pm </a:t>
            </a:r>
          </a:p>
        </p:txBody>
      </p:sp>
    </p:spTree>
    <p:extLst>
      <p:ext uri="{BB962C8B-B14F-4D97-AF65-F5344CB8AC3E}">
        <p14:creationId xmlns:p14="http://schemas.microsoft.com/office/powerpoint/2010/main" val="1812251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CAMHS</a:t>
            </a:r>
            <a:endParaRPr lang="en-GB" u="sng"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a:t>CAMHS have put together the following </a:t>
            </a:r>
            <a:r>
              <a:rPr lang="en-GB" dirty="0" smtClean="0"/>
              <a:t>documents </a:t>
            </a:r>
            <a:r>
              <a:rPr lang="en-GB" dirty="0"/>
              <a:t>to update and help families and young people know how to </a:t>
            </a:r>
            <a:r>
              <a:rPr lang="en-GB" dirty="0" smtClean="0"/>
              <a:t>manage </a:t>
            </a:r>
            <a:r>
              <a:rPr lang="en-GB" dirty="0"/>
              <a:t>their well-being and mental health, with support if needed, during the current government enforced lockdown. </a:t>
            </a:r>
            <a:endParaRPr lang="en-GB" dirty="0" smtClean="0"/>
          </a:p>
          <a:p>
            <a:pPr marL="0" indent="0">
              <a:buNone/>
            </a:pPr>
            <a:endParaRPr lang="en-GB" dirty="0"/>
          </a:p>
          <a:p>
            <a:pPr marL="0" indent="0">
              <a:buNone/>
            </a:pPr>
            <a:r>
              <a:rPr lang="en-GB" b="1" dirty="0">
                <a:hlinkClick r:id="rId2" tooltip="https://search3.openobjects.com/mediamanager/hackney/fsd/files/covid-19_resources_for_parents-carers_camhs.pdf"/>
              </a:rPr>
              <a:t>COVID-19 resources for parents-carers CAMHS</a:t>
            </a:r>
            <a:r>
              <a:rPr lang="en-GB" b="1" dirty="0"/>
              <a:t> </a:t>
            </a:r>
            <a:r>
              <a:rPr lang="en-GB" dirty="0"/>
              <a:t>(information, resources and links</a:t>
            </a:r>
            <a:r>
              <a:rPr lang="en-GB" dirty="0" smtClean="0"/>
              <a:t>)</a:t>
            </a:r>
          </a:p>
          <a:p>
            <a:pPr marL="0" indent="0">
              <a:buNone/>
            </a:pPr>
            <a:endParaRPr lang="en-GB" dirty="0"/>
          </a:p>
          <a:p>
            <a:pPr marL="0" indent="0">
              <a:buNone/>
            </a:pPr>
            <a:r>
              <a:rPr lang="en-GB" dirty="0"/>
              <a:t>Short leaflet that helpfully </a:t>
            </a:r>
            <a:r>
              <a:rPr lang="en-GB" dirty="0" smtClean="0"/>
              <a:t>identify </a:t>
            </a:r>
            <a:r>
              <a:rPr lang="en-GB" dirty="0"/>
              <a:t>sources of support for a those experiencing different levels of difficulty and includes current contact numbers for a range of eventualities. </a:t>
            </a:r>
          </a:p>
          <a:p>
            <a:pPr marL="0" indent="0">
              <a:buNone/>
            </a:pPr>
            <a:r>
              <a:rPr lang="en-GB" b="1" dirty="0">
                <a:hlinkClick r:id="rId2" tooltip="https://search3.openobjects.com/mediamanager/hackney/fsd/files/covid-19_resources_for_parents-carers_camhs.pdf"/>
              </a:rPr>
              <a:t>City  Hackney CAMHS COVID Getting Help</a:t>
            </a:r>
            <a:r>
              <a:rPr lang="en-GB" b="1" dirty="0"/>
              <a:t> </a:t>
            </a:r>
            <a:endParaRPr lang="en-GB" dirty="0"/>
          </a:p>
          <a:p>
            <a:endParaRPr lang="en-GB" dirty="0"/>
          </a:p>
        </p:txBody>
      </p:sp>
    </p:spTree>
    <p:extLst>
      <p:ext uri="{BB962C8B-B14F-4D97-AF65-F5344CB8AC3E}">
        <p14:creationId xmlns:p14="http://schemas.microsoft.com/office/powerpoint/2010/main" val="1442385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1423</Words>
  <Application>Microsoft Office PowerPoint</Application>
  <PresentationFormat>On-screen Show (4:3)</PresentationFormat>
  <Paragraphs>106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Information for children with SEND during Covid-19 lockdown</vt:lpstr>
      <vt:lpstr>Supporting evidence letter for children with Autism </vt:lpstr>
      <vt:lpstr>Education </vt:lpstr>
      <vt:lpstr>PowerPoint Presentation</vt:lpstr>
      <vt:lpstr>Council for Disabled Children </vt:lpstr>
      <vt:lpstr>Occupational Therapy virtual resources</vt:lpstr>
      <vt:lpstr>PowerPoint Presentation</vt:lpstr>
      <vt:lpstr>Educational Psychologists</vt:lpstr>
      <vt:lpstr>CAMHS</vt:lpstr>
      <vt:lpstr>Short breaks </vt:lpstr>
      <vt:lpstr>SENDIAGS</vt:lpstr>
      <vt:lpstr>Prospects Careers Service (part of Shaw Trust) </vt:lpstr>
      <vt:lpstr>Inclusion and Specialist Support Team </vt:lpstr>
      <vt:lpstr>PowerPoint Presentation</vt:lpstr>
      <vt:lpstr>Local mutual aid groups </vt:lpstr>
      <vt:lpstr>PowerPoint Presentation</vt:lpstr>
      <vt:lpstr>PowerPoint Presentation</vt:lpstr>
      <vt:lpstr>Hackney Learning Trust </vt:lpstr>
      <vt:lpstr>Disabled Children’s Service </vt:lpstr>
      <vt:lpstr>Coping during covid-19 research</vt:lpstr>
      <vt:lpstr>Speech and Language </vt:lpstr>
      <vt:lpstr>Sunflower Lanyard scheme</vt:lpstr>
      <vt:lpstr>Local offer</vt:lpstr>
    </vt:vector>
  </TitlesOfParts>
  <Company>Homerton University Hospital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SEND children during Covid-19 lockdown</dc:title>
  <dc:creator>sarah.higgins</dc:creator>
  <cp:lastModifiedBy>Abeo Ward</cp:lastModifiedBy>
  <cp:revision>16</cp:revision>
  <dcterms:created xsi:type="dcterms:W3CDTF">2020-05-04T11:34:55Z</dcterms:created>
  <dcterms:modified xsi:type="dcterms:W3CDTF">2020-05-06T10:57:41Z</dcterms:modified>
</cp:coreProperties>
</file>